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9"/>
  </p:notesMasterIdLst>
  <p:sldIdLst>
    <p:sldId id="258" r:id="rId2"/>
    <p:sldId id="1770" r:id="rId3"/>
    <p:sldId id="1783" r:id="rId4"/>
    <p:sldId id="1784" r:id="rId5"/>
    <p:sldId id="1777" r:id="rId6"/>
    <p:sldId id="1785" r:id="rId7"/>
    <p:sldId id="1781" r:id="rId8"/>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68" d="100"/>
          <a:sy n="68" d="100"/>
        </p:scale>
        <p:origin x="792"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a:solidFill>
                  <a:schemeClr val="tx1"/>
                </a:solidFill>
                <a:effectLst/>
                <a:latin typeface="+mn-lt"/>
                <a:ea typeface="+mn-ea"/>
                <a:cs typeface="+mn-cs"/>
              </a:rPr>
              <a:t>For Educators: </a:t>
            </a:r>
            <a:r>
              <a:rPr lang="en-US" sz="1200" b="0" kern="120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Define the problem or opportunity that you are addressing. Include pictures, figures, and statistics to help the audience better conceptualize the problem or opportunity.</a:t>
            </a:r>
          </a:p>
          <a:p>
            <a:endParaRPr lang="en-US"/>
          </a:p>
          <a:p>
            <a:r>
              <a:rPr lang="en-US" b="0"/>
              <a:t>Specify who your users or customers are and what pain points they are experiencing. </a:t>
            </a:r>
          </a:p>
          <a:p>
            <a:r>
              <a:rPr lang="en-US"/>
              <a:t>For example: “Users complain that the student admissions department website is too slow and isn’t always available.”</a:t>
            </a:r>
          </a:p>
          <a:p>
            <a:endParaRPr lang="en-US"/>
          </a:p>
          <a:p>
            <a:r>
              <a:rPr lang="en-US" sz="1200" b="0" i="0" kern="1200">
                <a:solidFill>
                  <a:schemeClr val="tx1"/>
                </a:solidFill>
                <a:effectLst/>
                <a:latin typeface="+mn-lt"/>
                <a:ea typeface="+mn-ea"/>
                <a:cs typeface="+mn-cs"/>
              </a:rPr>
              <a:t>Also, list any specific business requirements that you are addressing.</a:t>
            </a:r>
          </a:p>
          <a:p>
            <a:r>
              <a:rPr lang="en-US" sz="1200" b="0" i="0" kern="120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a:p>
          <a:p>
            <a:r>
              <a:rPr lang="en-US" sz="1200" b="1" i="0" kern="120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Explain at a high level what you have built. </a:t>
            </a:r>
          </a:p>
          <a:p>
            <a:r>
              <a:rPr lang="en-US"/>
              <a:t>For example: “I built a web application for a company to host their blog.“</a:t>
            </a:r>
          </a:p>
          <a:p>
            <a:endParaRPr lang="en-US"/>
          </a:p>
          <a:p>
            <a:r>
              <a:rPr lang="en-US"/>
              <a:t>Talk about why you chose certain parts of the solutions and any tradeoffs that you made. Focus on how you designed the solutions and how you applied the AWS Well-Architected Framework as part of the process (AWS Well-Architected Framework: </a:t>
            </a:r>
            <a:r>
              <a:rPr lang="en-US">
                <a:hlinkClick r:id="rId3"/>
              </a:rPr>
              <a:t>https://docs.aws.amazon.com/wellarchitected/latest/framework/welcome.html</a:t>
            </a:r>
            <a:r>
              <a:rPr lang="en-US"/>
              <a:t>). </a:t>
            </a:r>
          </a:p>
          <a:p>
            <a:r>
              <a:rPr lang="en-US"/>
              <a:t>For example: “I configured load balancers and auto scaling to make the application highly available and reliable.”  </a:t>
            </a:r>
          </a:p>
          <a:p>
            <a:endParaRPr lang="en-US"/>
          </a:p>
          <a:p>
            <a:r>
              <a:rPr lang="en-US"/>
              <a:t>Include the use cases that you are addressing. Think about who your users are and how they would want to interact with your solution to solve their problem. </a:t>
            </a:r>
          </a:p>
          <a:p>
            <a:r>
              <a:rPr lang="en-US"/>
              <a:t>For example: “Users can view, upload, edit, and delete blog posts. Administrators can approve blog posts.”</a:t>
            </a:r>
          </a:p>
          <a:p>
            <a:endParaRPr lang="en-US"/>
          </a:p>
          <a:p>
            <a:r>
              <a:rPr lang="en-US"/>
              <a:t>Talk about the use cases that you addressed as part of the minimum viable product (MVP) that you scoped and built.</a:t>
            </a:r>
          </a:p>
          <a:p>
            <a:endParaRPr lang="en-US"/>
          </a:p>
          <a:p>
            <a:r>
              <a:rPr lang="en-US" b="1"/>
              <a:t>Note:</a:t>
            </a:r>
          </a:p>
          <a:p>
            <a:pPr marL="171450" indent="-171450">
              <a:buFont typeface="Arial" panose="020B0604020202020204" pitchFamily="34" charset="0"/>
              <a:buChar char="•"/>
            </a:pPr>
            <a:r>
              <a:rPr lang="en-US"/>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a:t>A below-bar description is too detailed or not specific. For example: “Our solution analyzes media files.”</a:t>
            </a:r>
          </a:p>
        </p:txBody>
      </p:sp>
    </p:spTree>
    <p:extLst>
      <p:ext uri="{BB962C8B-B14F-4D97-AF65-F5344CB8AC3E}">
        <p14:creationId xmlns:p14="http://schemas.microsoft.com/office/powerpoint/2010/main" val="189855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Explain at a high level what you have built. </a:t>
            </a:r>
          </a:p>
          <a:p>
            <a:r>
              <a:rPr lang="en-US"/>
              <a:t>For example: “I built a web application for a company to host their blog.“</a:t>
            </a:r>
          </a:p>
          <a:p>
            <a:endParaRPr lang="en-US"/>
          </a:p>
          <a:p>
            <a:r>
              <a:rPr lang="en-US"/>
              <a:t>Talk about why you chose certain parts of the solutions and any tradeoffs that you made. Focus on how you designed the solutions and how you applied the AWS Well-Architected Framework as part of the process (AWS Well-Architected Framework: </a:t>
            </a:r>
            <a:r>
              <a:rPr lang="en-US">
                <a:hlinkClick r:id="rId3"/>
              </a:rPr>
              <a:t>https://docs.aws.amazon.com/wellarchitected/latest/framework/welcome.html</a:t>
            </a:r>
            <a:r>
              <a:rPr lang="en-US"/>
              <a:t>). </a:t>
            </a:r>
          </a:p>
          <a:p>
            <a:r>
              <a:rPr lang="en-US"/>
              <a:t>For example: “I configured load balancers and auto scaling to make the application highly available and reliable.”  </a:t>
            </a:r>
          </a:p>
          <a:p>
            <a:endParaRPr lang="en-US"/>
          </a:p>
          <a:p>
            <a:r>
              <a:rPr lang="en-US"/>
              <a:t>Include the use cases that you are addressing. Think about who your users are and how they would want to interact with your solution to solve their problem. </a:t>
            </a:r>
          </a:p>
          <a:p>
            <a:r>
              <a:rPr lang="en-US"/>
              <a:t>For example: “Users can view, upload, edit, and delete blog posts. Administrators can approve blog posts.”</a:t>
            </a:r>
          </a:p>
          <a:p>
            <a:endParaRPr lang="en-US"/>
          </a:p>
          <a:p>
            <a:r>
              <a:rPr lang="en-US"/>
              <a:t>Talk about the use cases that you addressed as part of the minimum viable product (MVP) that you scoped and built.</a:t>
            </a:r>
          </a:p>
          <a:p>
            <a:endParaRPr lang="en-US"/>
          </a:p>
          <a:p>
            <a:r>
              <a:rPr lang="en-US" b="1"/>
              <a:t>Note:</a:t>
            </a:r>
          </a:p>
          <a:p>
            <a:pPr marL="171450" indent="-171450">
              <a:buFont typeface="Arial" panose="020B0604020202020204" pitchFamily="34" charset="0"/>
              <a:buChar char="•"/>
            </a:pPr>
            <a:r>
              <a:rPr lang="en-US"/>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a:t>A below-bar description is too detailed or not specific. For example: “Our solution analyzes media files.”</a:t>
            </a:r>
          </a:p>
        </p:txBody>
      </p:sp>
    </p:spTree>
    <p:extLst>
      <p:ext uri="{BB962C8B-B14F-4D97-AF65-F5344CB8AC3E}">
        <p14:creationId xmlns:p14="http://schemas.microsoft.com/office/powerpoint/2010/main" val="698965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For the demo, guide the audience through the two to three most important benefits of the solution and how it addresses the requirements.</a:t>
            </a:r>
          </a:p>
          <a:p>
            <a:r>
              <a:rPr lang="en-US"/>
              <a:t>Your demo materials can be screen captures, recordings, a link to your final solution, and/or a link to AWS console.   </a:t>
            </a:r>
          </a:p>
          <a:p>
            <a:endParaRPr lang="en-US"/>
          </a:p>
        </p:txBody>
      </p:sp>
    </p:spTree>
    <p:extLst>
      <p:ext uri="{BB962C8B-B14F-4D97-AF65-F5344CB8AC3E}">
        <p14:creationId xmlns:p14="http://schemas.microsoft.com/office/powerpoint/2010/main" val="68981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Explain at a high level what you have built. </a:t>
            </a:r>
          </a:p>
          <a:p>
            <a:r>
              <a:rPr lang="en-US"/>
              <a:t>For example: “I built a web application for a company to host their blog.“</a:t>
            </a:r>
          </a:p>
          <a:p>
            <a:endParaRPr lang="en-US"/>
          </a:p>
          <a:p>
            <a:r>
              <a:rPr lang="en-US"/>
              <a:t>Talk about why you chose certain parts of the solutions and any tradeoffs that you made. Focus on how you designed the solutions and how you applied the AWS Well-Architected Framework as part of the process (AWS Well-Architected Framework: </a:t>
            </a:r>
            <a:r>
              <a:rPr lang="en-US">
                <a:hlinkClick r:id="rId3"/>
              </a:rPr>
              <a:t>https://docs.aws.amazon.com/wellarchitected/latest/framework/welcome.html</a:t>
            </a:r>
            <a:r>
              <a:rPr lang="en-US"/>
              <a:t>). </a:t>
            </a:r>
          </a:p>
          <a:p>
            <a:r>
              <a:rPr lang="en-US"/>
              <a:t>For example: “I configured load balancers and auto scaling to make the application highly available and reliable.”  </a:t>
            </a:r>
          </a:p>
          <a:p>
            <a:endParaRPr lang="en-US"/>
          </a:p>
          <a:p>
            <a:r>
              <a:rPr lang="en-US"/>
              <a:t>Include the use cases that you are addressing. Think about who your users are and how they would want to interact with your solution to solve their problem. </a:t>
            </a:r>
          </a:p>
          <a:p>
            <a:r>
              <a:rPr lang="en-US"/>
              <a:t>For example: “Users can view, upload, edit, and delete blog posts. Administrators can approve blog posts.”</a:t>
            </a:r>
          </a:p>
          <a:p>
            <a:endParaRPr lang="en-US"/>
          </a:p>
          <a:p>
            <a:r>
              <a:rPr lang="en-US"/>
              <a:t>Talk about the use cases that you addressed as part of the minimum viable product (MVP) that you scoped and built.</a:t>
            </a:r>
          </a:p>
          <a:p>
            <a:endParaRPr lang="en-US"/>
          </a:p>
          <a:p>
            <a:r>
              <a:rPr lang="en-US" b="1"/>
              <a:t>Note:</a:t>
            </a:r>
          </a:p>
          <a:p>
            <a:pPr marL="171450" indent="-171450">
              <a:buFont typeface="Arial" panose="020B0604020202020204" pitchFamily="34" charset="0"/>
              <a:buChar char="•"/>
            </a:pPr>
            <a:r>
              <a:rPr lang="en-US"/>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a:t>A below-bar description is too detailed or not specific. For example: “Our solution analyzes media files.”</a:t>
            </a:r>
          </a:p>
        </p:txBody>
      </p:sp>
    </p:spTree>
    <p:extLst>
      <p:ext uri="{BB962C8B-B14F-4D97-AF65-F5344CB8AC3E}">
        <p14:creationId xmlns:p14="http://schemas.microsoft.com/office/powerpoint/2010/main" val="182061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a:t>Add content text or Click to add image</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a:t>Any slides that appear following this one are NOT approved for production use.</a:t>
            </a:r>
            <a:br>
              <a:rPr lang="en-US"/>
            </a:br>
            <a:br>
              <a:rPr lang="en-US"/>
            </a:br>
            <a:r>
              <a:rPr lang="en-US"/>
              <a:t>-----------</a:t>
            </a:r>
            <a:br>
              <a:rPr lang="en-US"/>
            </a:br>
            <a:br>
              <a:rPr lang="en-US"/>
            </a:br>
            <a:r>
              <a:rPr lang="en-US"/>
              <a:t>Please be sure to remove them before you publish this deck.</a:t>
            </a:r>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a:solidFill>
                  <a:srgbClr val="F1F3F3"/>
                </a:solidFill>
              </a:rPr>
              <a:t>Type: Corrections, feedback, or other questions? </a:t>
            </a:r>
            <a:br>
              <a:rPr lang="en-US" sz="1800">
                <a:solidFill>
                  <a:srgbClr val="F1F3F3"/>
                </a:solidFill>
              </a:rPr>
            </a:br>
            <a:r>
              <a:rPr lang="en-US" sz="180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a:t>Edit Master text styles</a:t>
            </a:r>
          </a:p>
          <a:p>
            <a:pPr marL="457200" lvl="1" indent="-230188" defTabSz="228600">
              <a:lnSpc>
                <a:spcPct val="100000"/>
              </a:lnSpc>
              <a:spcAft>
                <a:spcPts val="600"/>
              </a:spcAft>
              <a:buFont typeface="Amazon Ember Display"/>
            </a:pPr>
            <a:r>
              <a:rPr lang="en-US"/>
              <a:t>Second level</a:t>
            </a:r>
          </a:p>
          <a:p>
            <a:pPr marL="685800" lvl="2" indent="-230188" defTabSz="228600">
              <a:lnSpc>
                <a:spcPct val="100000"/>
              </a:lnSpc>
              <a:spcAft>
                <a:spcPts val="600"/>
              </a:spcAft>
              <a:buFont typeface="Amazon Ember Display"/>
            </a:pPr>
            <a:r>
              <a:rPr lang="en-US"/>
              <a:t>Third level</a:t>
            </a:r>
          </a:p>
          <a:p>
            <a:pPr marL="914400" lvl="3" indent="-230188" defTabSz="228600">
              <a:lnSpc>
                <a:spcPct val="100000"/>
              </a:lnSpc>
              <a:spcAft>
                <a:spcPts val="600"/>
              </a:spcAft>
              <a:buFont typeface="Amazon Ember Display"/>
            </a:pPr>
            <a:r>
              <a:rPr lang="en-US"/>
              <a:t>Fourth level</a:t>
            </a:r>
          </a:p>
          <a:p>
            <a:pPr marL="1143000" lvl="4" indent="-230188" defTabSz="228600">
              <a:lnSpc>
                <a:spcPct val="100000"/>
              </a:lnSpc>
              <a:spcAft>
                <a:spcPts val="600"/>
              </a:spcAft>
              <a:buFont typeface="Amazon Ember Display"/>
            </a:pPr>
            <a:r>
              <a:rPr lang="en-US"/>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a:xfrm>
            <a:off x="-3893422" y="1615044"/>
            <a:ext cx="15202628" cy="757629"/>
          </a:xfrm>
        </p:spPr>
        <p:txBody>
          <a:bodyPr>
            <a:normAutofit/>
          </a:bodyPr>
          <a:lstStyle/>
          <a:p>
            <a:pPr algn="ctr"/>
            <a:r>
              <a:rPr lang="en-US" sz="3600" dirty="0"/>
              <a:t>GRD Project Document Translation</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325305" y="3429000"/>
            <a:ext cx="5500255" cy="1673352"/>
          </a:xfrm>
        </p:spPr>
        <p:txBody>
          <a:bodyPr>
            <a:normAutofit lnSpcReduction="10000"/>
          </a:bodyPr>
          <a:lstStyle/>
          <a:p>
            <a:r>
              <a:rPr lang="en-US" sz="2000" dirty="0">
                <a:solidFill>
                  <a:srgbClr val="FFFFFF"/>
                </a:solidFill>
              </a:rPr>
              <a:t>Team members:</a:t>
            </a:r>
          </a:p>
          <a:p>
            <a:pPr marL="342900" indent="-342900">
              <a:buFont typeface="Arial" panose="020B0604020202020204" pitchFamily="34" charset="0"/>
              <a:buChar char="•"/>
            </a:pPr>
            <a:r>
              <a:rPr lang="en-US" sz="2000" dirty="0">
                <a:solidFill>
                  <a:srgbClr val="FFFFFF"/>
                </a:solidFill>
              </a:rPr>
              <a:t>Salman </a:t>
            </a:r>
            <a:r>
              <a:rPr lang="en-US" sz="2000" dirty="0" err="1">
                <a:solidFill>
                  <a:srgbClr val="FFFFFF"/>
                </a:solidFill>
              </a:rPr>
              <a:t>Abdulrazaq</a:t>
            </a:r>
            <a:r>
              <a:rPr lang="en-US" sz="2000" dirty="0">
                <a:solidFill>
                  <a:srgbClr val="FFFFFF"/>
                </a:solidFill>
              </a:rPr>
              <a:t> Ali</a:t>
            </a:r>
          </a:p>
          <a:p>
            <a:pPr marL="342900" indent="-342900">
              <a:buFont typeface="Arial" panose="020B0604020202020204" pitchFamily="34" charset="0"/>
              <a:buChar char="•"/>
            </a:pPr>
            <a:r>
              <a:rPr lang="en-US" sz="2000" dirty="0">
                <a:solidFill>
                  <a:srgbClr val="FFFFFF"/>
                </a:solidFill>
              </a:rPr>
              <a:t>Anas Khalid</a:t>
            </a:r>
          </a:p>
          <a:p>
            <a:pPr marL="342900" indent="-342900">
              <a:buFont typeface="Arial" panose="020B0604020202020204" pitchFamily="34" charset="0"/>
              <a:buChar char="•"/>
            </a:pPr>
            <a:r>
              <a:rPr lang="en-US" sz="2000" dirty="0">
                <a:solidFill>
                  <a:srgbClr val="FFFFFF"/>
                </a:solidFill>
              </a:rPr>
              <a:t>Mahmood Mohsin     </a:t>
            </a:r>
          </a:p>
          <a:p>
            <a:pPr marL="342900" indent="-342900">
              <a:buFont typeface="Arial" panose="020B0604020202020204" pitchFamily="34" charset="0"/>
              <a:buChar char="•"/>
            </a:pPr>
            <a:r>
              <a:rPr lang="en-US" sz="2000" dirty="0">
                <a:solidFill>
                  <a:srgbClr val="FFFFFF"/>
                </a:solidFill>
              </a:rPr>
              <a:t>Omer Abdulrahman</a:t>
            </a:r>
          </a:p>
          <a:p>
            <a:pPr marL="342900" indent="-342900">
              <a:buFont typeface="Arial" panose="020B0604020202020204" pitchFamily="34" charset="0"/>
              <a:buChar char="•"/>
            </a:pPr>
            <a:r>
              <a:rPr lang="en-US" sz="2000" dirty="0">
                <a:solidFill>
                  <a:srgbClr val="FFFFFF"/>
                </a:solidFill>
              </a:rPr>
              <a:t>Abdulla Ali</a:t>
            </a:r>
          </a:p>
        </p:txBody>
      </p:sp>
    </p:spTree>
    <p:extLst>
      <p:ext uri="{BB962C8B-B14F-4D97-AF65-F5344CB8AC3E}">
        <p14:creationId xmlns:p14="http://schemas.microsoft.com/office/powerpoint/2010/main" val="129366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2</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731318"/>
          </a:xfrm>
        </p:spPr>
        <p:txBody>
          <a:bodyPr anchor="ctr">
            <a:normAutofit/>
          </a:bodyPr>
          <a:lstStyle/>
          <a:p>
            <a:r>
              <a:rPr lang="en-US" dirty="0"/>
              <a:t>The circumstances we encounter on a daily basis </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a:xfrm>
            <a:off x="365760" y="1097280"/>
            <a:ext cx="5669280" cy="5330952"/>
          </a:xfrm>
        </p:spPr>
        <p:txBody>
          <a:bodyPr vert="horz" lIns="91440" tIns="45720" rIns="91440" bIns="45720" rtlCol="0">
            <a:normAutofit/>
          </a:bodyPr>
          <a:lstStyle/>
          <a:p>
            <a:pPr>
              <a:lnSpc>
                <a:spcPct val="90000"/>
              </a:lnSpc>
            </a:pPr>
            <a:r>
              <a:rPr lang="en-US" dirty="0"/>
              <a:t>Everybody have an issue in translation, especially accuracy with Arabic language.</a:t>
            </a:r>
          </a:p>
          <a:p>
            <a:pPr>
              <a:lnSpc>
                <a:spcPct val="90000"/>
              </a:lnSpc>
            </a:pPr>
            <a:r>
              <a:rPr lang="en-US" dirty="0"/>
              <a:t>These documents and the content within them are vital to supporting your business. Yet in many cases, the content is text-heavy and often written in a different language. </a:t>
            </a:r>
          </a:p>
          <a:p>
            <a:pPr>
              <a:lnSpc>
                <a:spcPct val="90000"/>
              </a:lnSpc>
            </a:pPr>
            <a:r>
              <a:rPr lang="en-US" dirty="0"/>
              <a:t>This limits the flow of information and can directly influence your organization’s business productivity and global expansion strategy. </a:t>
            </a:r>
          </a:p>
        </p:txBody>
      </p:sp>
      <p:pic>
        <p:nvPicPr>
          <p:cNvPr id="9" name="Picture 8">
            <a:extLst>
              <a:ext uri="{FF2B5EF4-FFF2-40B4-BE49-F238E27FC236}">
                <a16:creationId xmlns:a16="http://schemas.microsoft.com/office/drawing/2014/main" id="{0DE1A59C-9B3B-DE8F-A4F9-F1FDB5949007}"/>
              </a:ext>
            </a:extLst>
          </p:cNvPr>
          <p:cNvPicPr>
            <a:picLocks noChangeAspect="1"/>
          </p:cNvPicPr>
          <p:nvPr/>
        </p:nvPicPr>
        <p:blipFill rotWithShape="1">
          <a:blip r:embed="rId3">
            <a:extLst>
              <a:ext uri="{28A0092B-C50C-407E-A947-70E740481C1C}">
                <a14:useLocalDpi xmlns:a14="http://schemas.microsoft.com/office/drawing/2010/main" val="0"/>
              </a:ext>
            </a:extLst>
          </a:blip>
          <a:srcRect l="24778" r="4501" b="-1"/>
          <a:stretch/>
        </p:blipFill>
        <p:spPr>
          <a:xfrm>
            <a:off x="6163056" y="1097280"/>
            <a:ext cx="5669280" cy="5330952"/>
          </a:xfrm>
          <a:prstGeom prst="rect">
            <a:avLst/>
          </a:prstGeom>
          <a:noFill/>
        </p:spPr>
      </p:pic>
    </p:spTree>
    <p:extLst>
      <p:ext uri="{BB962C8B-B14F-4D97-AF65-F5344CB8AC3E}">
        <p14:creationId xmlns:p14="http://schemas.microsoft.com/office/powerpoint/2010/main" val="298597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3</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731318"/>
          </a:xfrm>
        </p:spPr>
        <p:txBody>
          <a:bodyPr anchor="ctr">
            <a:normAutofit/>
          </a:bodyPr>
          <a:lstStyle/>
          <a:p>
            <a:r>
              <a:rPr lang="en-US" dirty="0"/>
              <a:t>Proposed solution</a:t>
            </a:r>
          </a:p>
        </p:txBody>
      </p:sp>
      <p:pic>
        <p:nvPicPr>
          <p:cNvPr id="5" name="Picture 4" descr="A group of people around a table&#10;&#10;Description automatically generated">
            <a:extLst>
              <a:ext uri="{FF2B5EF4-FFF2-40B4-BE49-F238E27FC236}">
                <a16:creationId xmlns:a16="http://schemas.microsoft.com/office/drawing/2014/main" id="{E5A9A49E-7700-5369-00B8-2DFFA39FED7F}"/>
              </a:ext>
            </a:extLst>
          </p:cNvPr>
          <p:cNvPicPr>
            <a:picLocks noChangeAspect="1"/>
          </p:cNvPicPr>
          <p:nvPr/>
        </p:nvPicPr>
        <p:blipFill rotWithShape="1">
          <a:blip r:embed="rId3">
            <a:extLst>
              <a:ext uri="{28A0092B-C50C-407E-A947-70E740481C1C}">
                <a14:useLocalDpi xmlns:a14="http://schemas.microsoft.com/office/drawing/2010/main" val="0"/>
              </a:ext>
            </a:extLst>
          </a:blip>
          <a:srcRect l="9297" r="13603" b="2"/>
          <a:stretch/>
        </p:blipFill>
        <p:spPr>
          <a:xfrm>
            <a:off x="359664" y="1097280"/>
            <a:ext cx="5565483" cy="5233349"/>
          </a:xfrm>
          <a:prstGeom prst="rect">
            <a:avLst/>
          </a:prstGeom>
          <a:noFill/>
        </p:spPr>
      </p:pic>
      <p:sp>
        <p:nvSpPr>
          <p:cNvPr id="32" name="Content Placeholder 31">
            <a:extLst>
              <a:ext uri="{FF2B5EF4-FFF2-40B4-BE49-F238E27FC236}">
                <a16:creationId xmlns:a16="http://schemas.microsoft.com/office/drawing/2014/main" id="{88D0530D-206C-90AE-964C-6E92CE947CDD}"/>
              </a:ext>
            </a:extLst>
          </p:cNvPr>
          <p:cNvSpPr>
            <a:spLocks noGrp="1"/>
          </p:cNvSpPr>
          <p:nvPr>
            <p:ph idx="3"/>
          </p:nvPr>
        </p:nvSpPr>
        <p:spPr>
          <a:xfrm>
            <a:off x="6163056" y="1097280"/>
            <a:ext cx="5669280" cy="5330952"/>
          </a:xfrm>
        </p:spPr>
        <p:txBody>
          <a:bodyPr vert="horz" lIns="91440" tIns="45720" rIns="91440" bIns="45720" rtlCol="0">
            <a:normAutofit/>
          </a:bodyPr>
          <a:lstStyle/>
          <a:p>
            <a:pPr marL="0" indent="0">
              <a:buNone/>
            </a:pPr>
            <a:r>
              <a:rPr lang="en-US" dirty="0"/>
              <a:t>Extract text from PDF documents and translate them into an editable document in a different language using Amazon Translate asynchronous batch processing. For a low-latency, low-throughput solution translating smaller PDF documents, you can perform the translation through the real-time Amazon Translate API</a:t>
            </a:r>
            <a:r>
              <a:rPr lang="en-US" b="1" dirty="0"/>
              <a:t>.</a:t>
            </a:r>
          </a:p>
          <a:p>
            <a:endParaRPr lang="en-US" dirty="0"/>
          </a:p>
          <a:p>
            <a:endParaRPr lang="en-US" dirty="0"/>
          </a:p>
        </p:txBody>
      </p:sp>
    </p:spTree>
    <p:extLst>
      <p:ext uri="{BB962C8B-B14F-4D97-AF65-F5344CB8AC3E}">
        <p14:creationId xmlns:p14="http://schemas.microsoft.com/office/powerpoint/2010/main" val="4161122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1541983"/>
            <a:ext cx="8547012" cy="1188720"/>
          </a:xfrm>
        </p:spPr>
        <p:txBody>
          <a:bodyPr anchor="ctr">
            <a:normAutofit/>
          </a:bodyPr>
          <a:lstStyle/>
          <a:p>
            <a:r>
              <a:rPr lang="en-US" dirty="0"/>
              <a:t>Solution Impact</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type="body" idx="3"/>
          </p:nvPr>
        </p:nvSpPr>
        <p:spPr>
          <a:xfrm>
            <a:off x="365760" y="2173273"/>
            <a:ext cx="7998372" cy="3657600"/>
          </a:xfrm>
        </p:spPr>
        <p:txBody>
          <a:bodyPr vert="horz" lIns="91440" tIns="45720" rIns="91440" bIns="45720" rtlCol="0">
            <a:normAutofit/>
          </a:bodyPr>
          <a:lstStyle/>
          <a:p>
            <a:pPr>
              <a:spcAft>
                <a:spcPts val="600"/>
              </a:spcAft>
            </a:pPr>
            <a:endParaRPr lang="en-US" sz="2600" dirty="0"/>
          </a:p>
          <a:p>
            <a:pPr marL="0" indent="0">
              <a:spcAft>
                <a:spcPts val="600"/>
              </a:spcAft>
              <a:buNone/>
            </a:pPr>
            <a:endParaRPr lang="en-US" sz="2600" dirty="0"/>
          </a:p>
          <a:p>
            <a:pPr marL="0" indent="0">
              <a:spcAft>
                <a:spcPts val="600"/>
              </a:spcAft>
              <a:buNone/>
            </a:pPr>
            <a:r>
              <a:rPr lang="en-US" sz="2600" dirty="0"/>
              <a:t>The ability to </a:t>
            </a:r>
            <a:r>
              <a:rPr lang="en-US" sz="2600" b="1" dirty="0"/>
              <a:t>process data at scale </a:t>
            </a:r>
            <a:r>
              <a:rPr lang="en-US" sz="2600" dirty="0"/>
              <a:t>is becoming important to organizations across all industries. Managed machine learning services like Amazon </a:t>
            </a:r>
            <a:r>
              <a:rPr lang="en-US" sz="2600" dirty="0" err="1"/>
              <a:t>Textract</a:t>
            </a:r>
            <a:r>
              <a:rPr lang="en-US" sz="2600" dirty="0"/>
              <a:t> and Amazon Translate can simplify your </a:t>
            </a:r>
            <a:r>
              <a:rPr lang="en-US" sz="2600" b="1" dirty="0"/>
              <a:t>document processing </a:t>
            </a:r>
            <a:r>
              <a:rPr lang="en-US" sz="2600" dirty="0"/>
              <a:t>and </a:t>
            </a:r>
            <a:r>
              <a:rPr lang="en-US" sz="2600" b="1" dirty="0"/>
              <a:t>translation needs</a:t>
            </a:r>
            <a:r>
              <a:rPr lang="en-US" sz="2600" dirty="0"/>
              <a:t>, helping you focus on addressing core business needs while keeping overall IT costs manageable.</a:t>
            </a:r>
          </a:p>
        </p:txBody>
      </p:sp>
    </p:spTree>
    <p:extLst>
      <p:ext uri="{BB962C8B-B14F-4D97-AF65-F5344CB8AC3E}">
        <p14:creationId xmlns:p14="http://schemas.microsoft.com/office/powerpoint/2010/main" val="3532888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5</a:t>
            </a:fld>
            <a:endParaRPr lang="en-US"/>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a:t>Solution Requirements </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p:txBody>
          <a:bodyPr vert="horz" lIns="91440" tIns="45720" rIns="91440" bIns="45720" rtlCol="0" anchor="t">
            <a:normAutofit/>
          </a:bodyPr>
          <a:lstStyle/>
          <a:p>
            <a:pPr marL="0" indent="0">
              <a:buNone/>
            </a:pPr>
            <a:endParaRPr lang="en-US"/>
          </a:p>
          <a:p>
            <a:r>
              <a:rPr lang="en-US" sz="2000" b="1">
                <a:solidFill>
                  <a:srgbClr val="333333"/>
                </a:solidFill>
                <a:latin typeface="Arial"/>
                <a:cs typeface="Arial"/>
              </a:rPr>
              <a:t>Amazon Simple Storage Service</a:t>
            </a:r>
            <a:r>
              <a:rPr lang="en-US" sz="2000">
                <a:solidFill>
                  <a:srgbClr val="333333"/>
                </a:solidFill>
                <a:latin typeface="Arial"/>
                <a:cs typeface="Arial"/>
              </a:rPr>
              <a:t> (</a:t>
            </a:r>
            <a:r>
              <a:rPr lang="en-US" sz="2000" b="1">
                <a:solidFill>
                  <a:srgbClr val="333333"/>
                </a:solidFill>
                <a:latin typeface="Arial"/>
                <a:cs typeface="Arial"/>
              </a:rPr>
              <a:t>Amazon S3</a:t>
            </a:r>
            <a:r>
              <a:rPr lang="en-US" sz="2000">
                <a:solidFill>
                  <a:srgbClr val="333333"/>
                </a:solidFill>
                <a:latin typeface="Arial"/>
                <a:cs typeface="Arial"/>
              </a:rPr>
              <a:t>) – Stores your documents and allows for central management with fine-tuned access controls.</a:t>
            </a:r>
          </a:p>
          <a:p>
            <a:r>
              <a:rPr lang="en-US" sz="2000" b="1">
                <a:solidFill>
                  <a:srgbClr val="333333"/>
                </a:solidFill>
                <a:latin typeface="Arial"/>
                <a:cs typeface="Arial"/>
              </a:rPr>
              <a:t>Amazon Simple Notification Service</a:t>
            </a:r>
            <a:r>
              <a:rPr lang="en-US" sz="2000">
                <a:solidFill>
                  <a:srgbClr val="333333"/>
                </a:solidFill>
                <a:latin typeface="Arial"/>
                <a:cs typeface="Arial"/>
              </a:rPr>
              <a:t> (</a:t>
            </a:r>
            <a:r>
              <a:rPr lang="en-US" sz="2000" b="1">
                <a:solidFill>
                  <a:srgbClr val="333333"/>
                </a:solidFill>
                <a:latin typeface="Arial"/>
                <a:cs typeface="Arial"/>
              </a:rPr>
              <a:t>Amazon SNS</a:t>
            </a:r>
            <a:r>
              <a:rPr lang="en-US" sz="2000">
                <a:solidFill>
                  <a:srgbClr val="333333"/>
                </a:solidFill>
                <a:latin typeface="Arial"/>
                <a:cs typeface="Arial"/>
              </a:rPr>
              <a:t>) – Enables you to decouple microservices, distributed systems, and serverless applications with a highly available, durable, secure, fully managed pub/sub messaging service.</a:t>
            </a:r>
          </a:p>
          <a:p>
            <a:r>
              <a:rPr lang="en-US" sz="2000" b="1">
                <a:solidFill>
                  <a:srgbClr val="333333"/>
                </a:solidFill>
                <a:latin typeface="Arial"/>
                <a:cs typeface="Arial"/>
              </a:rPr>
              <a:t>AWS Lambda</a:t>
            </a:r>
            <a:r>
              <a:rPr lang="en-US" sz="2000">
                <a:solidFill>
                  <a:srgbClr val="333333"/>
                </a:solidFill>
                <a:latin typeface="Arial"/>
                <a:cs typeface="Arial"/>
              </a:rPr>
              <a:t> – Runs code in response to triggers such as changes in data, changes in application state, or user actions. Because services like Amazon S3 and Amazon SNS can directly trigger a Lambda function, you can build a variety of real-time serverless data-processing systems.</a:t>
            </a:r>
          </a:p>
          <a:p>
            <a:r>
              <a:rPr lang="en-US" sz="2000" b="1">
                <a:solidFill>
                  <a:srgbClr val="333333"/>
                </a:solidFill>
                <a:latin typeface="Arial"/>
                <a:cs typeface="Arial"/>
              </a:rPr>
              <a:t>AWS Step Functions</a:t>
            </a:r>
            <a:r>
              <a:rPr lang="en-US" sz="2000">
                <a:solidFill>
                  <a:srgbClr val="333333"/>
                </a:solidFill>
                <a:latin typeface="Arial"/>
                <a:cs typeface="Arial"/>
              </a:rPr>
              <a:t> – Coordinates multiple AWS services into serverless workflows.</a:t>
            </a:r>
            <a:endParaRPr lang="en-US"/>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711" y="2503294"/>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6</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731318"/>
          </a:xfrm>
        </p:spPr>
        <p:txBody>
          <a:bodyPr anchor="ctr">
            <a:normAutofit/>
          </a:bodyPr>
          <a:lstStyle/>
          <a:p>
            <a:r>
              <a:rPr lang="en-US"/>
              <a:t>Future implementation </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a:xfrm>
            <a:off x="365760" y="1097280"/>
            <a:ext cx="5669280" cy="5330952"/>
          </a:xfrm>
        </p:spPr>
        <p:txBody>
          <a:bodyPr vert="horz" lIns="91440" tIns="45720" rIns="91440" bIns="45720" rtlCol="0">
            <a:normAutofit/>
          </a:bodyPr>
          <a:lstStyle/>
          <a:p>
            <a:r>
              <a:rPr lang="en-US" b="0" i="0" dirty="0">
                <a:effectLst/>
              </a:rPr>
              <a:t> Amazon SQS to queue the jobs and handle any potential failure related to throttling and default service concurrency limits.</a:t>
            </a:r>
          </a:p>
          <a:p>
            <a:r>
              <a:rPr lang="en-US" dirty="0"/>
              <a:t>It will support multi language translation.</a:t>
            </a:r>
          </a:p>
          <a:p>
            <a:r>
              <a:rPr lang="en-US" dirty="0"/>
              <a:t>We will make speech to speech translation by talking throughout the mic in your device.</a:t>
            </a:r>
          </a:p>
        </p:txBody>
      </p:sp>
      <p:pic>
        <p:nvPicPr>
          <p:cNvPr id="6" name="Picture 5" descr="A group of people in a meeting&#10;&#10;Description automatically generated">
            <a:extLst>
              <a:ext uri="{FF2B5EF4-FFF2-40B4-BE49-F238E27FC236}">
                <a16:creationId xmlns:a16="http://schemas.microsoft.com/office/drawing/2014/main" id="{BCB79B6E-BC3B-0B6D-B8AA-70A47C973A26}"/>
              </a:ext>
            </a:extLst>
          </p:cNvPr>
          <p:cNvPicPr>
            <a:picLocks noChangeAspect="1"/>
          </p:cNvPicPr>
          <p:nvPr/>
        </p:nvPicPr>
        <p:blipFill rotWithShape="1">
          <a:blip r:embed="rId3">
            <a:extLst>
              <a:ext uri="{28A0092B-C50C-407E-A947-70E740481C1C}">
                <a14:useLocalDpi xmlns:a14="http://schemas.microsoft.com/office/drawing/2010/main" val="0"/>
              </a:ext>
            </a:extLst>
          </a:blip>
          <a:srcRect l="28999" r="12776" b="-1"/>
          <a:stretch/>
        </p:blipFill>
        <p:spPr>
          <a:xfrm>
            <a:off x="6163056" y="1097280"/>
            <a:ext cx="5669280" cy="5330952"/>
          </a:xfrm>
          <a:prstGeom prst="rect">
            <a:avLst/>
          </a:prstGeom>
          <a:noFill/>
        </p:spPr>
      </p:pic>
    </p:spTree>
    <p:extLst>
      <p:ext uri="{BB962C8B-B14F-4D97-AF65-F5344CB8AC3E}">
        <p14:creationId xmlns:p14="http://schemas.microsoft.com/office/powerpoint/2010/main" val="175626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a:t>Thank you</a:t>
            </a:r>
          </a:p>
        </p:txBody>
      </p:sp>
    </p:spTree>
    <p:extLst>
      <p:ext uri="{BB962C8B-B14F-4D97-AF65-F5344CB8AC3E}">
        <p14:creationId xmlns:p14="http://schemas.microsoft.com/office/powerpoint/2010/main" val="1225453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14</TotalTime>
  <Words>1490</Words>
  <Application>Microsoft Office PowerPoint</Application>
  <PresentationFormat>Widescreen</PresentationFormat>
  <Paragraphs>98</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Amazon Ember Display</vt:lpstr>
      <vt:lpstr>Amazon Ember Display</vt:lpstr>
      <vt:lpstr>Amazon Ember Display Heavy</vt:lpstr>
      <vt:lpstr>Arial</vt:lpstr>
      <vt:lpstr>Calibri</vt:lpstr>
      <vt:lpstr>Lucida Console</vt:lpstr>
      <vt:lpstr>OneBrand EVO (2022-Q4) ColorSet 3</vt:lpstr>
      <vt:lpstr>GRD Project Document Translation</vt:lpstr>
      <vt:lpstr>The circumstances we encounter on a daily basis </vt:lpstr>
      <vt:lpstr>Proposed solution</vt:lpstr>
      <vt:lpstr>Solution Impact</vt:lpstr>
      <vt:lpstr>Solution Requirements </vt:lpstr>
      <vt:lpstr>Future implementation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NV21061 - Anas Khalid</cp:lastModifiedBy>
  <cp:revision>3</cp:revision>
  <dcterms:created xsi:type="dcterms:W3CDTF">2022-11-09T17:00:30Z</dcterms:created>
  <dcterms:modified xsi:type="dcterms:W3CDTF">2023-11-13T09:26:09Z</dcterms:modified>
</cp:coreProperties>
</file>